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768" r:id="rId1"/>
  </p:sldMasterIdLst>
  <p:sldIdLst>
    <p:sldId id="256" r:id="rId2"/>
    <p:sldId id="257" r:id="rId3"/>
    <p:sldId id="258" r:id="rId4"/>
    <p:sldId id="266" r:id="rId5"/>
    <p:sldId id="261" r:id="rId6"/>
    <p:sldId id="262" r:id="rId7"/>
    <p:sldId id="267" r:id="rId8"/>
    <p:sldId id="260" r:id="rId9"/>
    <p:sldId id="268" r:id="rId10"/>
    <p:sldId id="269" r:id="rId11"/>
    <p:sldId id="270" r:id="rId12"/>
    <p:sldId id="263" r:id="rId13"/>
    <p:sldId id="264" r:id="rId14"/>
    <p:sldId id="271" r:id="rId1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959" autoAdjust="0"/>
    <p:restoredTop sz="94660"/>
  </p:normalViewPr>
  <p:slideViewPr>
    <p:cSldViewPr snapToGrid="0">
      <p:cViewPr varScale="1">
        <p:scale>
          <a:sx n="72" d="100"/>
          <a:sy n="72" d="100"/>
        </p:scale>
        <p:origin x="498"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16" name="Rectangle 15"/>
          <p:cNvSpPr/>
          <p:nvPr/>
        </p:nvSpPr>
        <p:spPr>
          <a:xfrm>
            <a:off x="0" y="0"/>
            <a:ext cx="12192000" cy="6858000"/>
          </a:xfrm>
          <a:prstGeom prst="rect">
            <a:avLst/>
          </a:prstGeom>
          <a:blipFill dpi="0" rotWithShape="1">
            <a:blip r:embed="rId2">
              <a:alphaModFix amt="45000"/>
              <a:duotone>
                <a:schemeClr val="accent1">
                  <a:shade val="45000"/>
                  <a:satMod val="135000"/>
                </a:schemeClr>
                <a:prstClr val="white"/>
              </a:duotone>
            </a:blip>
            <a:srcRect/>
            <a:tile tx="-44450" ty="38100" sx="85000" sy="85000" flip="none" algn="tl"/>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307870" y="1267730"/>
            <a:ext cx="9576262" cy="4307950"/>
          </a:xfrm>
          <a:prstGeom prst="rect">
            <a:avLst/>
          </a:prstGeom>
          <a:solidFill>
            <a:schemeClr val="bg1"/>
          </a:solidFill>
          <a:ln w="6350" cap="flat" cmpd="sng" algn="ctr">
            <a:noFill/>
            <a:prstDash val="solid"/>
          </a:ln>
          <a:effectLst>
            <a:outerShdw blurRad="50800" algn="ctr" rotWithShape="0">
              <a:prstClr val="black">
                <a:alpha val="66000"/>
              </a:prstClr>
            </a:outerShdw>
            <a:softEdge rad="0"/>
          </a:effectLst>
        </p:spPr>
      </p:sp>
      <p:sp>
        <p:nvSpPr>
          <p:cNvPr id="11" name="Rectangle 10"/>
          <p:cNvSpPr/>
          <p:nvPr/>
        </p:nvSpPr>
        <p:spPr>
          <a:xfrm>
            <a:off x="1447801" y="1411615"/>
            <a:ext cx="9296400" cy="4034770"/>
          </a:xfrm>
          <a:prstGeom prst="rect">
            <a:avLst/>
          </a:prstGeom>
          <a:noFill/>
          <a:ln w="6350" cap="sq" cmpd="sng" algn="ctr">
            <a:solidFill>
              <a:schemeClr val="tx1">
                <a:lumMod val="75000"/>
                <a:lumOff val="25000"/>
              </a:schemeClr>
            </a:solidFill>
            <a:prstDash val="solid"/>
            <a:miter lim="800000"/>
          </a:ln>
          <a:effectLst/>
        </p:spPr>
      </p:sp>
      <p:sp>
        <p:nvSpPr>
          <p:cNvPr id="15" name="Rectangle 14"/>
          <p:cNvSpPr/>
          <p:nvPr/>
        </p:nvSpPr>
        <p:spPr>
          <a:xfrm>
            <a:off x="5135880" y="1267730"/>
            <a:ext cx="1920240" cy="73152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sp>
      <p:grpSp>
        <p:nvGrpSpPr>
          <p:cNvPr id="4" name="Group 3"/>
          <p:cNvGrpSpPr/>
          <p:nvPr/>
        </p:nvGrpSpPr>
        <p:grpSpPr>
          <a:xfrm>
            <a:off x="5250180" y="1267730"/>
            <a:ext cx="1691640" cy="645295"/>
            <a:chOff x="5318306" y="1386268"/>
            <a:chExt cx="1567331" cy="645295"/>
          </a:xfrm>
        </p:grpSpPr>
        <p:cxnSp>
          <p:nvCxnSpPr>
            <p:cNvPr id="17" name="Straight Connector 16"/>
            <p:cNvCxnSpPr/>
            <p:nvPr/>
          </p:nvCxnSpPr>
          <p:spPr>
            <a:xfrm>
              <a:off x="5318306" y="1386268"/>
              <a:ext cx="0" cy="64008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6885637" y="1386268"/>
              <a:ext cx="0" cy="64008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5318306" y="2031563"/>
              <a:ext cx="1567331" cy="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1561708" y="2091263"/>
            <a:ext cx="9068586" cy="2590800"/>
          </a:xfrm>
        </p:spPr>
        <p:txBody>
          <a:bodyPr tIns="45720" bIns="45720" anchor="ctr">
            <a:noAutofit/>
          </a:bodyPr>
          <a:lstStyle>
            <a:lvl1pPr algn="ctr">
              <a:lnSpc>
                <a:spcPct val="83000"/>
              </a:lnSpc>
              <a:defRPr lang="en-US" sz="7200" b="0" kern="1200" cap="all" spc="-100" baseline="0" dirty="0">
                <a:solidFill>
                  <a:schemeClr val="tx1">
                    <a:lumMod val="85000"/>
                    <a:lumOff val="15000"/>
                  </a:schemeClr>
                </a:solidFill>
                <a:effectLst/>
                <a:latin typeface="+mj-lt"/>
                <a:ea typeface="+mn-ea"/>
                <a:cs typeface="+mn-cs"/>
              </a:defRPr>
            </a:lvl1pPr>
          </a:lstStyle>
          <a:p>
            <a:r>
              <a:rPr lang="en-US"/>
              <a:t>Click to edit Master title style</a:t>
            </a:r>
            <a:endParaRPr lang="en-US" dirty="0"/>
          </a:p>
        </p:txBody>
      </p:sp>
      <p:sp>
        <p:nvSpPr>
          <p:cNvPr id="3" name="Subtitle 2"/>
          <p:cNvSpPr>
            <a:spLocks noGrp="1"/>
          </p:cNvSpPr>
          <p:nvPr>
            <p:ph type="subTitle" idx="1"/>
          </p:nvPr>
        </p:nvSpPr>
        <p:spPr>
          <a:xfrm>
            <a:off x="1562100" y="4682062"/>
            <a:ext cx="9070848" cy="457201"/>
          </a:xfrm>
        </p:spPr>
        <p:txBody>
          <a:bodyPr>
            <a:normAutofit/>
          </a:bodyPr>
          <a:lstStyle>
            <a:lvl1pPr marL="0" indent="0" algn="ctr">
              <a:spcBef>
                <a:spcPts val="0"/>
              </a:spcBef>
              <a:buNone/>
              <a:defRPr sz="1600" spc="80" baseline="0">
                <a:solidFill>
                  <a:schemeClr val="tx1"/>
                </a:solidFill>
              </a:defRPr>
            </a:lvl1pPr>
            <a:lvl2pPr marL="457200" indent="0" algn="ctr">
              <a:buNone/>
              <a:defRPr sz="1600"/>
            </a:lvl2pPr>
            <a:lvl3pPr marL="914400" indent="0" algn="ctr">
              <a:buNone/>
              <a:defRPr sz="16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20" name="Date Placeholder 19"/>
          <p:cNvSpPr>
            <a:spLocks noGrp="1"/>
          </p:cNvSpPr>
          <p:nvPr>
            <p:ph type="dt" sz="half" idx="10"/>
          </p:nvPr>
        </p:nvSpPr>
        <p:spPr>
          <a:xfrm>
            <a:off x="5318760" y="1341255"/>
            <a:ext cx="1554480" cy="527213"/>
          </a:xfrm>
        </p:spPr>
        <p:txBody>
          <a:bodyPr/>
          <a:lstStyle>
            <a:lvl1pPr algn="ctr">
              <a:defRPr sz="1300" spc="0" baseline="0">
                <a:solidFill>
                  <a:schemeClr val="tx1"/>
                </a:solidFill>
                <a:latin typeface="+mn-lt"/>
              </a:defRPr>
            </a:lvl1pPr>
          </a:lstStyle>
          <a:p>
            <a:fld id="{DDA51639-B2D6-4652-B8C3-1B4C224A7BAF}" type="datetimeFigureOut">
              <a:rPr lang="en-US" dirty="0"/>
              <a:t>4/8/2020</a:t>
            </a:fld>
            <a:endParaRPr lang="en-US" dirty="0"/>
          </a:p>
        </p:txBody>
      </p:sp>
      <p:sp>
        <p:nvSpPr>
          <p:cNvPr id="21" name="Footer Placeholder 20"/>
          <p:cNvSpPr>
            <a:spLocks noGrp="1"/>
          </p:cNvSpPr>
          <p:nvPr>
            <p:ph type="ftr" sz="quarter" idx="11"/>
          </p:nvPr>
        </p:nvSpPr>
        <p:spPr>
          <a:xfrm>
            <a:off x="1453896" y="5211060"/>
            <a:ext cx="5905500" cy="228600"/>
          </a:xfrm>
        </p:spPr>
        <p:txBody>
          <a:bodyPr/>
          <a:lstStyle>
            <a:lvl1pPr algn="l">
              <a:defRPr>
                <a:solidFill>
                  <a:schemeClr val="tx1">
                    <a:lumMod val="75000"/>
                    <a:lumOff val="25000"/>
                  </a:schemeClr>
                </a:solidFill>
              </a:defRPr>
            </a:lvl1pPr>
          </a:lstStyle>
          <a:p>
            <a:endParaRPr lang="en-US" dirty="0"/>
          </a:p>
        </p:txBody>
      </p:sp>
      <p:sp>
        <p:nvSpPr>
          <p:cNvPr id="22" name="Slide Number Placeholder 21"/>
          <p:cNvSpPr>
            <a:spLocks noGrp="1"/>
          </p:cNvSpPr>
          <p:nvPr>
            <p:ph type="sldNum" sz="quarter" idx="12"/>
          </p:nvPr>
        </p:nvSpPr>
        <p:spPr>
          <a:xfrm>
            <a:off x="8606919" y="5212080"/>
            <a:ext cx="2111881" cy="228600"/>
          </a:xfrm>
        </p:spPr>
        <p:txBody>
          <a:bodyPr/>
          <a:lstStyle>
            <a:lvl1pPr>
              <a:defRPr>
                <a:solidFill>
                  <a:schemeClr val="tx1">
                    <a:lumMod val="75000"/>
                    <a:lumOff val="25000"/>
                  </a:schemeClr>
                </a:solidFill>
              </a:defRPr>
            </a:lvl1pPr>
          </a:lstStyle>
          <a:p>
            <a:fld id="{4FAB73BC-B049-4115-A692-8D63A059BFB8}" type="slidenum">
              <a:rPr lang="en-US" dirty="0"/>
              <a:pPr/>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11A6AA8-A04B-4104-9AE2-BD48D340E27F}" type="datetimeFigureOut">
              <a:rPr lang="en-US" dirty="0"/>
              <a:t>4/8/2020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1600" y="762000"/>
            <a:ext cx="2362200" cy="525780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762000"/>
            <a:ext cx="8077200" cy="525780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E0BF79-FAC6-4A96-8DE1-F7B82E2E1652}" type="datetimeFigureOut">
              <a:rPr lang="en-US" dirty="0"/>
              <a:t>4/8/2020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82FF5DD9-2C52-442D-92E2-8072C0C3D7CD}" type="datetimeFigureOut">
              <a:rPr lang="en-US" dirty="0"/>
              <a:t>4/8/2020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22" name="Rectangle 21"/>
          <p:cNvSpPr/>
          <p:nvPr/>
        </p:nvSpPr>
        <p:spPr>
          <a:xfrm>
            <a:off x="0" y="0"/>
            <a:ext cx="12192000" cy="6858000"/>
          </a:xfrm>
          <a:prstGeom prst="rect">
            <a:avLst/>
          </a:prstGeom>
          <a:blipFill dpi="0" rotWithShape="1">
            <a:blip r:embed="rId2">
              <a:alphaModFix amt="45000"/>
              <a:duotone>
                <a:schemeClr val="accent2">
                  <a:shade val="45000"/>
                  <a:satMod val="135000"/>
                </a:schemeClr>
                <a:prstClr val="white"/>
              </a:duotone>
            </a:blip>
            <a:srcRect/>
            <a:tile tx="-44450" ty="38100" sx="85000" sy="85000" flip="none" algn="tl"/>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3" name="Rectangle 22"/>
          <p:cNvSpPr/>
          <p:nvPr/>
        </p:nvSpPr>
        <p:spPr>
          <a:xfrm>
            <a:off x="1307870" y="1267730"/>
            <a:ext cx="9576262" cy="4307950"/>
          </a:xfrm>
          <a:prstGeom prst="rect">
            <a:avLst/>
          </a:prstGeom>
          <a:solidFill>
            <a:schemeClr val="bg1"/>
          </a:solidFill>
          <a:ln w="6350" cap="flat" cmpd="sng" algn="ctr">
            <a:noFill/>
            <a:prstDash val="solid"/>
          </a:ln>
          <a:effectLst>
            <a:outerShdw blurRad="50800" algn="ctr" rotWithShape="0">
              <a:prstClr val="black">
                <a:alpha val="66000"/>
              </a:prstClr>
            </a:outerShdw>
            <a:softEdge rad="0"/>
          </a:effectLst>
        </p:spPr>
      </p:sp>
      <p:sp>
        <p:nvSpPr>
          <p:cNvPr id="24" name="Rectangle 23"/>
          <p:cNvSpPr/>
          <p:nvPr/>
        </p:nvSpPr>
        <p:spPr>
          <a:xfrm>
            <a:off x="1447800" y="1411615"/>
            <a:ext cx="9296400" cy="4034770"/>
          </a:xfrm>
          <a:prstGeom prst="rect">
            <a:avLst/>
          </a:prstGeom>
          <a:noFill/>
          <a:ln w="6350" cap="sq" cmpd="sng" algn="ctr">
            <a:solidFill>
              <a:schemeClr val="tx1">
                <a:lumMod val="75000"/>
                <a:lumOff val="25000"/>
              </a:schemeClr>
            </a:solidFill>
            <a:prstDash val="solid"/>
            <a:miter lim="800000"/>
          </a:ln>
          <a:effectLst/>
        </p:spPr>
      </p:sp>
      <p:sp>
        <p:nvSpPr>
          <p:cNvPr id="30" name="Rectangle 29"/>
          <p:cNvSpPr/>
          <p:nvPr/>
        </p:nvSpPr>
        <p:spPr>
          <a:xfrm>
            <a:off x="5135880" y="1267730"/>
            <a:ext cx="1920240" cy="73152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sp>
      <p:grpSp>
        <p:nvGrpSpPr>
          <p:cNvPr id="31" name="Group 30"/>
          <p:cNvGrpSpPr/>
          <p:nvPr/>
        </p:nvGrpSpPr>
        <p:grpSpPr>
          <a:xfrm>
            <a:off x="5250180" y="1267730"/>
            <a:ext cx="1691640" cy="645295"/>
            <a:chOff x="5318306" y="1386268"/>
            <a:chExt cx="1567331" cy="645295"/>
          </a:xfrm>
        </p:grpSpPr>
        <p:cxnSp>
          <p:nvCxnSpPr>
            <p:cNvPr id="32" name="Straight Connector 31"/>
            <p:cNvCxnSpPr/>
            <p:nvPr/>
          </p:nvCxnSpPr>
          <p:spPr>
            <a:xfrm>
              <a:off x="5318306" y="1386268"/>
              <a:ext cx="0" cy="64008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a:off x="6885637" y="1386268"/>
              <a:ext cx="0" cy="64008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a:off x="5318306" y="2031563"/>
              <a:ext cx="1567331" cy="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nvPr>
        </p:nvSpPr>
        <p:spPr>
          <a:xfrm>
            <a:off x="1563623" y="2094309"/>
            <a:ext cx="9070848" cy="2587752"/>
          </a:xfrm>
        </p:spPr>
        <p:txBody>
          <a:bodyPr anchor="ctr">
            <a:noAutofit/>
          </a:bodyPr>
          <a:lstStyle>
            <a:lvl1pPr algn="ctr">
              <a:lnSpc>
                <a:spcPct val="83000"/>
              </a:lnSpc>
              <a:defRPr lang="en-US" sz="7200" kern="1200" cap="all" spc="-100" baseline="0" dirty="0">
                <a:solidFill>
                  <a:schemeClr val="tx1">
                    <a:lumMod val="85000"/>
                    <a:lumOff val="15000"/>
                  </a:schemeClr>
                </a:solidFill>
                <a:effectLst/>
                <a:latin typeface="+mj-lt"/>
                <a:ea typeface="+mn-ea"/>
                <a:cs typeface="+mn-cs"/>
              </a:defRPr>
            </a:lvl1pPr>
          </a:lstStyle>
          <a:p>
            <a:r>
              <a:rPr lang="en-US"/>
              <a:t>Click to edit Master title style</a:t>
            </a:r>
            <a:endParaRPr lang="en-US" dirty="0"/>
          </a:p>
        </p:txBody>
      </p:sp>
      <p:sp>
        <p:nvSpPr>
          <p:cNvPr id="3" name="Text Placeholder 2"/>
          <p:cNvSpPr>
            <a:spLocks noGrp="1"/>
          </p:cNvSpPr>
          <p:nvPr>
            <p:ph type="body" idx="1"/>
          </p:nvPr>
        </p:nvSpPr>
        <p:spPr>
          <a:xfrm>
            <a:off x="1563624" y="4682062"/>
            <a:ext cx="9070848" cy="457200"/>
          </a:xfrm>
        </p:spPr>
        <p:txBody>
          <a:bodyPr anchor="t">
            <a:normAutofit/>
          </a:bodyPr>
          <a:lstStyle>
            <a:lvl1pPr marL="0" indent="0" algn="ctr">
              <a:buNone/>
              <a:defRPr sz="1600">
                <a:solidFill>
                  <a:schemeClr val="tx1"/>
                </a:solidFill>
                <a:effectLst/>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a:xfrm>
            <a:off x="5321808" y="1344502"/>
            <a:ext cx="1554480" cy="530352"/>
          </a:xfrm>
        </p:spPr>
        <p:txBody>
          <a:bodyPr/>
          <a:lstStyle>
            <a:lvl1pPr algn="ctr">
              <a:defRPr lang="en-US" sz="1300" kern="1200" spc="0" baseline="0">
                <a:solidFill>
                  <a:schemeClr val="tx1"/>
                </a:solidFill>
                <a:latin typeface="+mn-lt"/>
                <a:ea typeface="+mn-ea"/>
                <a:cs typeface="+mn-cs"/>
              </a:defRPr>
            </a:lvl1pPr>
          </a:lstStyle>
          <a:p>
            <a:fld id="{C44961B7-6B89-48AB-966F-622E2788EECC}" type="datetimeFigureOut">
              <a:rPr lang="en-US" dirty="0"/>
              <a:t>4/8/2020</a:t>
            </a:fld>
            <a:endParaRPr lang="en-US" dirty="0"/>
          </a:p>
        </p:txBody>
      </p:sp>
      <p:sp>
        <p:nvSpPr>
          <p:cNvPr id="5" name="Footer Placeholder 4"/>
          <p:cNvSpPr>
            <a:spLocks noGrp="1"/>
          </p:cNvSpPr>
          <p:nvPr>
            <p:ph type="ftr" sz="quarter" idx="11"/>
          </p:nvPr>
        </p:nvSpPr>
        <p:spPr>
          <a:xfrm>
            <a:off x="1453553" y="5211060"/>
            <a:ext cx="5907024" cy="228600"/>
          </a:xfrm>
        </p:spPr>
        <p:txBody>
          <a:bodyPr/>
          <a:lstStyle>
            <a:lvl1pPr algn="l">
              <a:defRPr/>
            </a:lvl1pPr>
          </a:lstStyle>
          <a:p>
            <a:endParaRPr lang="en-US" dirty="0"/>
          </a:p>
        </p:txBody>
      </p:sp>
      <p:sp>
        <p:nvSpPr>
          <p:cNvPr id="6" name="Slide Number Placeholder 5"/>
          <p:cNvSpPr>
            <a:spLocks noGrp="1"/>
          </p:cNvSpPr>
          <p:nvPr>
            <p:ph type="sldNum" sz="quarter" idx="12"/>
          </p:nvPr>
        </p:nvSpPr>
        <p:spPr>
          <a:xfrm>
            <a:off x="8604504" y="5211060"/>
            <a:ext cx="2112264" cy="228600"/>
          </a:xfrm>
        </p:spPr>
        <p:txBody>
          <a:bodyPr/>
          <a:lstStyle/>
          <a:p>
            <a:fld id="{4FAB73BC-B049-4115-A692-8D63A059BFB8}" type="slidenum">
              <a:rPr lang="en-US" dirty="0"/>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066800" y="2103120"/>
            <a:ext cx="4754880" cy="374904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370320" y="2103120"/>
            <a:ext cx="4754880" cy="374904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DBD3D6FB-79CC-4683-A046-BBE785BA1BED}" type="datetimeFigureOut">
              <a:rPr lang="en-US" dirty="0"/>
              <a:t>4/8/2020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1069848" y="2074334"/>
            <a:ext cx="4754880" cy="640080"/>
          </a:xfrm>
        </p:spPr>
        <p:txBody>
          <a:bodyPr anchor="ctr">
            <a:normAutofit/>
          </a:bodyPr>
          <a:lstStyle>
            <a:lvl1pPr marL="0" indent="0" algn="ctr">
              <a:spcBef>
                <a:spcPts val="0"/>
              </a:spcBef>
              <a:buNone/>
              <a:defRPr sz="1900" b="0">
                <a:solidFill>
                  <a:schemeClr val="tx2"/>
                </a:solidFill>
                <a:latin typeface="+mn-lt"/>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069848" y="2755898"/>
            <a:ext cx="4754880" cy="320040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373368" y="2074334"/>
            <a:ext cx="4754880" cy="640080"/>
          </a:xfrm>
        </p:spPr>
        <p:txBody>
          <a:bodyPr anchor="ctr">
            <a:normAutofit/>
          </a:bodyPr>
          <a:lstStyle>
            <a:lvl1pPr marL="0" indent="0" algn="ctr">
              <a:spcBef>
                <a:spcPts val="0"/>
              </a:spcBef>
              <a:buNone/>
              <a:defRPr sz="1900" b="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373368" y="2756581"/>
            <a:ext cx="4754880" cy="320040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9512B3E8-48F1-4B23-8498-D8A04A81EC9C}" type="datetimeFigureOut">
              <a:rPr lang="en-US" dirty="0"/>
              <a:t>4/8/2020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10B90D90-AA62-404D-A741-635B4370F9CB}" type="datetimeFigureOut">
              <a:rPr lang="en-US" dirty="0"/>
              <a:t>4/8/2020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57002E4-6836-46D1-9DBB-3C27C0DD3A89}" type="datetimeFigureOut">
              <a:rPr lang="en-US" dirty="0"/>
              <a:t>4/8/2020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6" name="Rectangle 15"/>
          <p:cNvSpPr/>
          <p:nvPr/>
        </p:nvSpPr>
        <p:spPr>
          <a:xfrm>
            <a:off x="245529" y="237744"/>
            <a:ext cx="8531352" cy="638251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Rectangle 14"/>
          <p:cNvSpPr/>
          <p:nvPr/>
        </p:nvSpPr>
        <p:spPr>
          <a:xfrm>
            <a:off x="9020386" y="237744"/>
            <a:ext cx="2926080" cy="638251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9296400" y="607392"/>
            <a:ext cx="2430780" cy="1645920"/>
          </a:xfrm>
        </p:spPr>
        <p:txBody>
          <a:bodyPr anchor="b">
            <a:normAutofit/>
          </a:bodyPr>
          <a:lstStyle>
            <a:lvl1pPr algn="l" defTabSz="914400" rtl="0" eaLnBrk="1" latinLnBrk="0" hangingPunct="1">
              <a:lnSpc>
                <a:spcPct val="90000"/>
              </a:lnSpc>
              <a:spcBef>
                <a:spcPct val="0"/>
              </a:spcBef>
              <a:buNone/>
              <a:defRPr lang="en-US" sz="2800" b="0" kern="1200" cap="none" spc="0" baseline="0" dirty="0">
                <a:solidFill>
                  <a:srgbClr val="FFFFFF"/>
                </a:solidFill>
                <a:effectLst/>
                <a:latin typeface="+mj-lt"/>
                <a:ea typeface="+mn-ea"/>
                <a:cs typeface="+mn-cs"/>
              </a:defRPr>
            </a:lvl1pPr>
          </a:lstStyle>
          <a:p>
            <a:r>
              <a:rPr lang="en-US"/>
              <a:t>Click to edit Master title style</a:t>
            </a:r>
            <a:endParaRPr lang="en-US" dirty="0"/>
          </a:p>
        </p:txBody>
      </p:sp>
      <p:sp>
        <p:nvSpPr>
          <p:cNvPr id="3" name="Content Placeholder 2"/>
          <p:cNvSpPr>
            <a:spLocks noGrp="1"/>
          </p:cNvSpPr>
          <p:nvPr>
            <p:ph idx="1"/>
          </p:nvPr>
        </p:nvSpPr>
        <p:spPr>
          <a:xfrm>
            <a:off x="685800" y="609600"/>
            <a:ext cx="7772400" cy="533400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9296400" y="2286000"/>
            <a:ext cx="2430780" cy="3505200"/>
          </a:xfrm>
        </p:spPr>
        <p:txBody>
          <a:bodyPr>
            <a:normAutofit/>
          </a:bodyPr>
          <a:lstStyle>
            <a:lvl1pPr marL="0" indent="0">
              <a:lnSpc>
                <a:spcPct val="110000"/>
              </a:lnSpc>
              <a:spcBef>
                <a:spcPts val="800"/>
              </a:spcBef>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8" name="Date Placeholder 7"/>
          <p:cNvSpPr>
            <a:spLocks noGrp="1"/>
          </p:cNvSpPr>
          <p:nvPr>
            <p:ph type="dt" sz="half" idx="10"/>
          </p:nvPr>
        </p:nvSpPr>
        <p:spPr/>
        <p:txBody>
          <a:bodyPr/>
          <a:lstStyle/>
          <a:p>
            <a:fld id="{1CF131DD-A141-4471-BCF9-C6073EDD7E20}" type="datetimeFigureOut">
              <a:rPr lang="en-US" dirty="0"/>
              <a:t>4/8/2020</a:t>
            </a:fld>
            <a:endParaRPr lang="en-US" dirty="0"/>
          </a:p>
        </p:txBody>
      </p:sp>
      <p:sp>
        <p:nvSpPr>
          <p:cNvPr id="9" name="Footer Placeholder 8"/>
          <p:cNvSpPr>
            <a:spLocks noGrp="1"/>
          </p:cNvSpPr>
          <p:nvPr>
            <p:ph type="ftr" sz="quarter" idx="11"/>
          </p:nvPr>
        </p:nvSpPr>
        <p:spPr/>
        <p:txBody>
          <a:bodyPr/>
          <a:lstStyle>
            <a:lvl1pPr algn="r">
              <a:defRPr/>
            </a:lvl1pPr>
          </a:lstStyle>
          <a:p>
            <a:endParaRPr lang="en-US" dirty="0"/>
          </a:p>
        </p:txBody>
      </p:sp>
      <p:sp>
        <p:nvSpPr>
          <p:cNvPr id="11" name="Slide Number Placeholder 10"/>
          <p:cNvSpPr>
            <a:spLocks noGrp="1"/>
          </p:cNvSpPr>
          <p:nvPr>
            <p:ph type="sldNum" sz="quarter" idx="12"/>
          </p:nvPr>
        </p:nvSpPr>
        <p:spPr>
          <a:xfrm>
            <a:off x="10393677" y="6223002"/>
            <a:ext cx="1463040" cy="274320"/>
          </a:xfrm>
        </p:spPr>
        <p:txBody>
          <a:bodyPr/>
          <a:lstStyle>
            <a:lvl1pPr>
              <a:defRPr>
                <a:solidFill>
                  <a:srgbClr val="FFFFFF"/>
                </a:solidFill>
              </a:defRPr>
            </a:lvl1pPr>
          </a:lstStyle>
          <a:p>
            <a:fld id="{4FAB73BC-B049-4115-A692-8D63A059BFB8}" type="slidenum">
              <a:rPr lang="en-US" dirty="0"/>
              <a:pPr/>
              <a:t>‹#›</a:t>
            </a:fld>
            <a:endParaRPr lang="en-US" dirty="0"/>
          </a:p>
        </p:txBody>
      </p:sp>
      <p:sp>
        <p:nvSpPr>
          <p:cNvPr id="12" name="Rectangle 11"/>
          <p:cNvSpPr/>
          <p:nvPr/>
        </p:nvSpPr>
        <p:spPr>
          <a:xfrm>
            <a:off x="9157546" y="374904"/>
            <a:ext cx="2651760" cy="6108192"/>
          </a:xfrm>
          <a:prstGeom prst="rect">
            <a:avLst/>
          </a:prstGeom>
          <a:noFill/>
          <a:ln w="63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4" name="Rectangle 13"/>
          <p:cNvSpPr/>
          <p:nvPr/>
        </p:nvSpPr>
        <p:spPr>
          <a:xfrm>
            <a:off x="9020386" y="237744"/>
            <a:ext cx="2926080" cy="638251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9296400" y="603504"/>
            <a:ext cx="2432304" cy="1645920"/>
          </a:xfrm>
        </p:spPr>
        <p:txBody>
          <a:bodyPr anchor="b">
            <a:noAutofit/>
          </a:bodyPr>
          <a:lstStyle>
            <a:lvl1pPr algn="l">
              <a:defRPr sz="2800" b="0">
                <a:solidFill>
                  <a:srgbClr val="FFFFFF"/>
                </a:solidFill>
                <a:latin typeface="+mj-lt"/>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228599" y="237744"/>
            <a:ext cx="8531352" cy="6382512"/>
          </a:xfrm>
          <a:solidFill>
            <a:schemeClr val="accent1">
              <a:lumMod val="60000"/>
              <a:lumOff val="40000"/>
            </a:schemeClr>
          </a:solidFill>
          <a:ln>
            <a:noFill/>
          </a:ln>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9296400" y="2286000"/>
            <a:ext cx="2432304" cy="3502152"/>
          </a:xfrm>
        </p:spPr>
        <p:txBody>
          <a:bodyPr>
            <a:normAutofit/>
          </a:bodyPr>
          <a:lstStyle>
            <a:lvl1pPr marL="0" indent="0" algn="l">
              <a:lnSpc>
                <a:spcPct val="110000"/>
              </a:lnSpc>
              <a:spcBef>
                <a:spcPts val="800"/>
              </a:spcBef>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lvl1pPr>
              <a:defRPr>
                <a:solidFill>
                  <a:srgbClr val="FFFFFF"/>
                </a:solidFill>
                <a:effectLst>
                  <a:outerShdw blurRad="12700" dist="6350" dir="2700000" algn="tl" rotWithShape="0">
                    <a:prstClr val="black">
                      <a:alpha val="40000"/>
                    </a:prstClr>
                  </a:outerShdw>
                </a:effectLst>
              </a:defRPr>
            </a:lvl1pPr>
          </a:lstStyle>
          <a:p>
            <a:fld id="{AB334A90-EB03-42F3-8859-2C2B2724C058}" type="datetimeFigureOut">
              <a:rPr lang="en-US" dirty="0"/>
              <a:t>4/8/2020</a:t>
            </a:fld>
            <a:endParaRPr lang="en-US" dirty="0"/>
          </a:p>
        </p:txBody>
      </p:sp>
      <p:sp>
        <p:nvSpPr>
          <p:cNvPr id="6" name="Footer Placeholder 5"/>
          <p:cNvSpPr>
            <a:spLocks noGrp="1"/>
          </p:cNvSpPr>
          <p:nvPr>
            <p:ph type="ftr" sz="quarter" idx="11"/>
          </p:nvPr>
        </p:nvSpPr>
        <p:spPr/>
        <p:txBody>
          <a:bodyPr/>
          <a:lstStyle>
            <a:lvl1pPr marL="0" algn="r" defTabSz="914400" rtl="0" eaLnBrk="1" latinLnBrk="0" hangingPunct="1">
              <a:defRPr lang="en-US" sz="1000" kern="1200" dirty="0">
                <a:solidFill>
                  <a:srgbClr val="FFFFFF"/>
                </a:solidFill>
                <a:effectLst>
                  <a:outerShdw blurRad="12700" dist="6350" dir="2700000" algn="tl" rotWithShape="0">
                    <a:prstClr val="black">
                      <a:alpha val="40000"/>
                    </a:prstClr>
                  </a:outerShdw>
                </a:effectLst>
                <a:latin typeface="+mn-lt"/>
                <a:ea typeface="+mn-ea"/>
                <a:cs typeface="+mn-cs"/>
              </a:defRPr>
            </a:lvl1pPr>
          </a:lstStyle>
          <a:p>
            <a:endParaRPr lang="en-US" dirty="0"/>
          </a:p>
        </p:txBody>
      </p:sp>
      <p:sp>
        <p:nvSpPr>
          <p:cNvPr id="7" name="Slide Number Placeholder 6"/>
          <p:cNvSpPr>
            <a:spLocks noGrp="1"/>
          </p:cNvSpPr>
          <p:nvPr>
            <p:ph type="sldNum" sz="quarter" idx="12"/>
          </p:nvPr>
        </p:nvSpPr>
        <p:spPr>
          <a:xfrm>
            <a:off x="10396728" y="6227064"/>
            <a:ext cx="1463040" cy="274320"/>
          </a:xfrm>
        </p:spPr>
        <p:txBody>
          <a:bodyPr/>
          <a:lstStyle>
            <a:lvl1pPr>
              <a:defRPr>
                <a:solidFill>
                  <a:srgbClr val="FFFFFF"/>
                </a:solidFill>
              </a:defRPr>
            </a:lvl1pPr>
          </a:lstStyle>
          <a:p>
            <a:fld id="{4FAB73BC-B049-4115-A692-8D63A059BFB8}" type="slidenum">
              <a:rPr lang="en-US" dirty="0"/>
              <a:pPr/>
              <a:t>‹#›</a:t>
            </a:fld>
            <a:endParaRPr lang="en-US" dirty="0"/>
          </a:p>
        </p:txBody>
      </p:sp>
      <p:sp>
        <p:nvSpPr>
          <p:cNvPr id="10" name="Rectangle 9"/>
          <p:cNvSpPr/>
          <p:nvPr/>
        </p:nvSpPr>
        <p:spPr>
          <a:xfrm>
            <a:off x="9157546" y="374904"/>
            <a:ext cx="2651760" cy="6108192"/>
          </a:xfrm>
          <a:prstGeom prst="rect">
            <a:avLst/>
          </a:prstGeom>
          <a:noFill/>
          <a:ln w="63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234696" y="237744"/>
            <a:ext cx="11722608" cy="6382512"/>
          </a:xfrm>
          <a:prstGeom prst="rect">
            <a:avLst/>
          </a:prstGeom>
          <a:solidFill>
            <a:schemeClr val="bg2"/>
          </a:solidFill>
          <a:ln w="6350" cap="flat" cmpd="sng" algn="ctr">
            <a:noFill/>
            <a:prstDash val="solid"/>
          </a:ln>
          <a:effectLst>
            <a:softEdge rad="0"/>
          </a:effectLst>
        </p:spPr>
      </p:sp>
      <p:sp>
        <p:nvSpPr>
          <p:cNvPr id="2" name="Title Placeholder 1"/>
          <p:cNvSpPr>
            <a:spLocks noGrp="1"/>
          </p:cNvSpPr>
          <p:nvPr>
            <p:ph type="title"/>
          </p:nvPr>
        </p:nvSpPr>
        <p:spPr>
          <a:xfrm>
            <a:off x="1066800" y="642594"/>
            <a:ext cx="10058400" cy="13716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066800" y="2103120"/>
            <a:ext cx="10058400" cy="3931920"/>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274320" y="6307672"/>
            <a:ext cx="2743200" cy="274320"/>
          </a:xfrm>
          <a:prstGeom prst="rect">
            <a:avLst/>
          </a:prstGeom>
        </p:spPr>
        <p:txBody>
          <a:bodyPr vert="horz" lIns="91440" tIns="45720" rIns="91440" bIns="45720" rtlCol="0" anchor="b"/>
          <a:lstStyle>
            <a:lvl1pPr algn="l">
              <a:defRPr sz="1000">
                <a:solidFill>
                  <a:schemeClr val="tx1">
                    <a:lumMod val="75000"/>
                    <a:lumOff val="25000"/>
                  </a:schemeClr>
                </a:solidFill>
              </a:defRPr>
            </a:lvl1pPr>
          </a:lstStyle>
          <a:p>
            <a:fld id="{CBC48EC7-AF6A-48D3-8284-14BACBEBDD84}" type="datetimeFigureOut">
              <a:rPr lang="en-US" dirty="0"/>
              <a:t>4/8/2020</a:t>
            </a:fld>
            <a:endParaRPr lang="en-US" dirty="0"/>
          </a:p>
        </p:txBody>
      </p:sp>
      <p:sp>
        <p:nvSpPr>
          <p:cNvPr id="5" name="Footer Placeholder 4"/>
          <p:cNvSpPr>
            <a:spLocks noGrp="1"/>
          </p:cNvSpPr>
          <p:nvPr>
            <p:ph type="ftr" sz="quarter" idx="3"/>
          </p:nvPr>
        </p:nvSpPr>
        <p:spPr>
          <a:xfrm>
            <a:off x="3489960" y="6307672"/>
            <a:ext cx="5212080" cy="274320"/>
          </a:xfrm>
          <a:prstGeom prst="rect">
            <a:avLst/>
          </a:prstGeom>
        </p:spPr>
        <p:txBody>
          <a:bodyPr vert="horz" lIns="91440" tIns="45720" rIns="91440" bIns="45720" rtlCol="0" anchor="b"/>
          <a:lstStyle>
            <a:lvl1pPr algn="ctr">
              <a:defRPr sz="1000">
                <a:solidFill>
                  <a:schemeClr val="tx1">
                    <a:lumMod val="75000"/>
                    <a:lumOff val="25000"/>
                  </a:schemeClr>
                </a:solidFill>
              </a:defRPr>
            </a:lvl1pPr>
          </a:lstStyle>
          <a:p>
            <a:endParaRPr lang="en-US" dirty="0"/>
          </a:p>
        </p:txBody>
      </p:sp>
      <p:sp>
        <p:nvSpPr>
          <p:cNvPr id="6" name="Slide Number Placeholder 5"/>
          <p:cNvSpPr>
            <a:spLocks noGrp="1"/>
          </p:cNvSpPr>
          <p:nvPr>
            <p:ph type="sldNum" sz="quarter" idx="4"/>
          </p:nvPr>
        </p:nvSpPr>
        <p:spPr>
          <a:xfrm>
            <a:off x="10469880" y="6307672"/>
            <a:ext cx="1463040" cy="274320"/>
          </a:xfrm>
          <a:prstGeom prst="rect">
            <a:avLst/>
          </a:prstGeom>
        </p:spPr>
        <p:txBody>
          <a:bodyPr vert="horz" lIns="91440" tIns="45720" rIns="91440" bIns="45720" rtlCol="0" anchor="b"/>
          <a:lstStyle>
            <a:lvl1pPr algn="r">
              <a:defRPr sz="1000">
                <a:solidFill>
                  <a:schemeClr val="tx1">
                    <a:lumMod val="75000"/>
                    <a:lumOff val="25000"/>
                  </a:schemeClr>
                </a:solidFill>
              </a:defRPr>
            </a:lvl1pPr>
          </a:lstStyle>
          <a:p>
            <a:fld id="{4FAB73BC-B049-4115-A692-8D63A059BFB8}"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hf sldNum="0" hdr="0" ftr="0" dt="0"/>
  <p:txStyles>
    <p:titleStyle>
      <a:lvl1pPr algn="l" defTabSz="914400" rtl="0" eaLnBrk="1" latinLnBrk="0" hangingPunct="1">
        <a:lnSpc>
          <a:spcPct val="90000"/>
        </a:lnSpc>
        <a:spcBef>
          <a:spcPct val="0"/>
        </a:spcBef>
        <a:buNone/>
        <a:defRPr lang="en-US" sz="4800" kern="1200" cap="none" spc="0" baseline="0" dirty="0">
          <a:solidFill>
            <a:schemeClr val="tx1">
              <a:lumMod val="85000"/>
              <a:lumOff val="15000"/>
            </a:schemeClr>
          </a:solidFill>
          <a:effectLst/>
          <a:latin typeface="+mj-lt"/>
          <a:ea typeface="+mn-ea"/>
          <a:cs typeface="+mn-cs"/>
        </a:defRPr>
      </a:lvl1pPr>
    </p:titleStyle>
    <p:bodyStyle>
      <a:lvl1pPr marL="182880" indent="-182880" algn="l" defTabSz="914400" rtl="0" eaLnBrk="1" latinLnBrk="0" hangingPunct="1">
        <a:lnSpc>
          <a:spcPct val="100000"/>
        </a:lnSpc>
        <a:spcBef>
          <a:spcPts val="900"/>
        </a:spcBef>
        <a:spcAft>
          <a:spcPts val="0"/>
        </a:spcAft>
        <a:buClr>
          <a:schemeClr val="tx1">
            <a:lumMod val="85000"/>
            <a:lumOff val="15000"/>
          </a:schemeClr>
        </a:buClr>
        <a:buFont typeface="Garamond" pitchFamily="18" charset="0"/>
        <a:buChar char="◦"/>
        <a:defRPr sz="1800" kern="1200">
          <a:solidFill>
            <a:schemeClr val="tx1"/>
          </a:solidFill>
          <a:latin typeface="+mn-lt"/>
          <a:ea typeface="+mn-ea"/>
          <a:cs typeface="+mn-cs"/>
        </a:defRPr>
      </a:lvl1pPr>
      <a:lvl2pPr marL="45720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600" kern="1200">
          <a:solidFill>
            <a:schemeClr val="tx1"/>
          </a:solidFill>
          <a:latin typeface="+mn-lt"/>
          <a:ea typeface="+mn-ea"/>
          <a:cs typeface="+mn-cs"/>
        </a:defRPr>
      </a:lvl2pPr>
      <a:lvl3pPr marL="73152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3pPr>
      <a:lvl4pPr marL="100584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4pPr>
      <a:lvl5pPr marL="128016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5pPr>
      <a:lvl6pPr marL="16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6pPr>
      <a:lvl7pPr marL="19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7pPr>
      <a:lvl8pPr marL="22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8pPr>
      <a:lvl9pPr marL="25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http://www.youtube.com/watch?v=SP67zfgYZfs"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a:t>Island man </a:t>
            </a:r>
          </a:p>
        </p:txBody>
      </p:sp>
      <p:sp>
        <p:nvSpPr>
          <p:cNvPr id="3" name="Subtitle 2"/>
          <p:cNvSpPr>
            <a:spLocks noGrp="1"/>
          </p:cNvSpPr>
          <p:nvPr>
            <p:ph type="subTitle" idx="1"/>
          </p:nvPr>
        </p:nvSpPr>
        <p:spPr>
          <a:xfrm>
            <a:off x="1562100" y="3856384"/>
            <a:ext cx="9070848" cy="1282880"/>
          </a:xfrm>
        </p:spPr>
        <p:txBody>
          <a:bodyPr>
            <a:normAutofit/>
          </a:bodyPr>
          <a:lstStyle/>
          <a:p>
            <a:r>
              <a:rPr lang="en-GB" dirty="0"/>
              <a:t>Learning Intention: </a:t>
            </a:r>
            <a:r>
              <a:rPr lang="en-GB" dirty="0">
                <a:solidFill>
                  <a:srgbClr val="002060"/>
                </a:solidFill>
                <a:latin typeface="Segoe UI Light" pitchFamily="34" charset="0"/>
              </a:rPr>
              <a:t>To explore the way in which places are presented within ‘Island Man’ through the poet’s use of imagery.</a:t>
            </a:r>
          </a:p>
          <a:p>
            <a:r>
              <a:rPr lang="en-GB" dirty="0">
                <a:solidFill>
                  <a:srgbClr val="002060"/>
                </a:solidFill>
                <a:latin typeface="Segoe UI Light" pitchFamily="34" charset="0"/>
              </a:rPr>
              <a:t>Success criteria: you will understand how the poet’s use of imagery reflects the contrasting feelings of the island man.</a:t>
            </a:r>
          </a:p>
          <a:p>
            <a:endParaRPr lang="en-GB" dirty="0">
              <a:solidFill>
                <a:srgbClr val="002060"/>
              </a:solidFill>
              <a:latin typeface="Segoe UI Light" pitchFamily="34" charset="0"/>
            </a:endParaRPr>
          </a:p>
          <a:p>
            <a:endParaRPr lang="en-GB" dirty="0"/>
          </a:p>
        </p:txBody>
      </p:sp>
    </p:spTree>
    <p:extLst>
      <p:ext uri="{BB962C8B-B14F-4D97-AF65-F5344CB8AC3E}">
        <p14:creationId xmlns:p14="http://schemas.microsoft.com/office/powerpoint/2010/main" val="181849966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20C080-7C64-4B90-B491-6348E86EEE2A}"/>
              </a:ext>
            </a:extLst>
          </p:cNvPr>
          <p:cNvSpPr>
            <a:spLocks noGrp="1"/>
          </p:cNvSpPr>
          <p:nvPr>
            <p:ph type="title"/>
          </p:nvPr>
        </p:nvSpPr>
        <p:spPr/>
        <p:txBody>
          <a:bodyPr/>
          <a:lstStyle/>
          <a:p>
            <a:r>
              <a:rPr lang="en-US" dirty="0"/>
              <a:t>Exploring Structure</a:t>
            </a:r>
            <a:endParaRPr lang="en-GB" dirty="0"/>
          </a:p>
        </p:txBody>
      </p:sp>
      <p:sp>
        <p:nvSpPr>
          <p:cNvPr id="3" name="Content Placeholder 2">
            <a:extLst>
              <a:ext uri="{FF2B5EF4-FFF2-40B4-BE49-F238E27FC236}">
                <a16:creationId xmlns:a16="http://schemas.microsoft.com/office/drawing/2014/main" id="{7B383B91-D9DC-47BA-8CC0-A6893CA56B04}"/>
              </a:ext>
            </a:extLst>
          </p:cNvPr>
          <p:cNvSpPr>
            <a:spLocks noGrp="1"/>
          </p:cNvSpPr>
          <p:nvPr>
            <p:ph idx="1"/>
          </p:nvPr>
        </p:nvSpPr>
        <p:spPr/>
        <p:txBody>
          <a:bodyPr>
            <a:normAutofit fontScale="92500" lnSpcReduction="10000"/>
          </a:bodyPr>
          <a:lstStyle/>
          <a:p>
            <a:r>
              <a:rPr lang="en-US" dirty="0"/>
              <a:t>A really good way to think about the structure of the poem is to do a sort of collage using one image of a beautiful island and one image of a busy city (you can find some in the images folder.)</a:t>
            </a:r>
          </a:p>
          <a:p>
            <a:r>
              <a:rPr lang="en-US" dirty="0"/>
              <a:t>Take one image of each and fit them together as they are explained in the poem.</a:t>
            </a:r>
          </a:p>
          <a:p>
            <a:endParaRPr lang="en-US" dirty="0"/>
          </a:p>
          <a:p>
            <a:r>
              <a:rPr lang="en-US" dirty="0"/>
              <a:t>For example, you may start with the island image then overlay with the city image but cut out sections so the island image still peeps through. Then as you move to the end, the city image may take over.</a:t>
            </a:r>
          </a:p>
          <a:p>
            <a:r>
              <a:rPr lang="en-US" dirty="0"/>
              <a:t>Consider how the cuts from one image to the next might be – are they straight or jagged? Why? Which image is dominant, at what point, why?</a:t>
            </a:r>
          </a:p>
          <a:p>
            <a:r>
              <a:rPr lang="en-US" dirty="0"/>
              <a:t>Once you have interlaced your images, you can label them with quotes from the poem.  For example, ‘groggily, groggily’ is that confusing moment between sleep and wakefulness so you might have both images interlaced at that point to reflect his confusion. Also a jagged cut to show he is being dragged away.</a:t>
            </a:r>
            <a:endParaRPr lang="en-GB" dirty="0"/>
          </a:p>
        </p:txBody>
      </p:sp>
    </p:spTree>
    <p:extLst>
      <p:ext uri="{BB962C8B-B14F-4D97-AF65-F5344CB8AC3E}">
        <p14:creationId xmlns:p14="http://schemas.microsoft.com/office/powerpoint/2010/main" val="64841908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C013CC-6515-4F2A-B669-9D49CD3C3E3B}"/>
              </a:ext>
            </a:extLst>
          </p:cNvPr>
          <p:cNvSpPr>
            <a:spLocks noGrp="1"/>
          </p:cNvSpPr>
          <p:nvPr>
            <p:ph type="title"/>
          </p:nvPr>
        </p:nvSpPr>
        <p:spPr/>
        <p:txBody>
          <a:bodyPr/>
          <a:lstStyle/>
          <a:p>
            <a:r>
              <a:rPr lang="en-US" dirty="0"/>
              <a:t>Explaining structure</a:t>
            </a:r>
            <a:endParaRPr lang="en-GB" dirty="0"/>
          </a:p>
        </p:txBody>
      </p:sp>
      <p:sp>
        <p:nvSpPr>
          <p:cNvPr id="3" name="Content Placeholder 2">
            <a:extLst>
              <a:ext uri="{FF2B5EF4-FFF2-40B4-BE49-F238E27FC236}">
                <a16:creationId xmlns:a16="http://schemas.microsoft.com/office/drawing/2014/main" id="{F61706E2-60E4-4B62-8177-6707F389E049}"/>
              </a:ext>
            </a:extLst>
          </p:cNvPr>
          <p:cNvSpPr>
            <a:spLocks noGrp="1"/>
          </p:cNvSpPr>
          <p:nvPr>
            <p:ph idx="1"/>
          </p:nvPr>
        </p:nvSpPr>
        <p:spPr/>
        <p:txBody>
          <a:bodyPr/>
          <a:lstStyle/>
          <a:p>
            <a:pPr marL="0" indent="0">
              <a:buNone/>
            </a:pPr>
            <a:r>
              <a:rPr lang="en-GB" altLang="en-US" dirty="0"/>
              <a:t>Now you can use your collage of images to explain the structure of the poem.  The following phrases will help you.</a:t>
            </a:r>
          </a:p>
          <a:p>
            <a:pPr marL="0" indent="0">
              <a:buNone/>
            </a:pPr>
            <a:endParaRPr lang="en-GB" altLang="en-US" dirty="0"/>
          </a:p>
          <a:p>
            <a:r>
              <a:rPr lang="en-GB" altLang="en-US" dirty="0"/>
              <a:t>The poem begins with …</a:t>
            </a:r>
          </a:p>
          <a:p>
            <a:r>
              <a:rPr lang="en-GB" altLang="en-US" dirty="0"/>
              <a:t>It moves on to show …</a:t>
            </a:r>
          </a:p>
          <a:p>
            <a:r>
              <a:rPr lang="en-GB" altLang="en-US" dirty="0"/>
              <a:t>One half of the poem represents …</a:t>
            </a:r>
          </a:p>
          <a:p>
            <a:r>
              <a:rPr lang="en-GB" altLang="en-US" dirty="0"/>
              <a:t>From a dream, it develops into …</a:t>
            </a:r>
          </a:p>
          <a:p>
            <a:r>
              <a:rPr lang="en-GB" altLang="en-US" dirty="0"/>
              <a:t>The transition between the contrasting images is …</a:t>
            </a:r>
          </a:p>
          <a:p>
            <a:r>
              <a:rPr lang="en-GB" altLang="en-US" dirty="0"/>
              <a:t>The poem is structured in two sections …</a:t>
            </a:r>
          </a:p>
          <a:p>
            <a:endParaRPr lang="en-GB" dirty="0"/>
          </a:p>
        </p:txBody>
      </p:sp>
    </p:spTree>
    <p:extLst>
      <p:ext uri="{BB962C8B-B14F-4D97-AF65-F5344CB8AC3E}">
        <p14:creationId xmlns:p14="http://schemas.microsoft.com/office/powerpoint/2010/main" val="387852377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8731" y="315310"/>
            <a:ext cx="11193517" cy="1545021"/>
          </a:xfrm>
        </p:spPr>
        <p:style>
          <a:lnRef idx="1">
            <a:schemeClr val="accent3"/>
          </a:lnRef>
          <a:fillRef idx="2">
            <a:schemeClr val="accent3"/>
          </a:fillRef>
          <a:effectRef idx="1">
            <a:schemeClr val="accent3"/>
          </a:effectRef>
          <a:fontRef idx="minor">
            <a:schemeClr val="dk1"/>
          </a:fontRef>
        </p:style>
        <p:txBody>
          <a:bodyPr>
            <a:noAutofit/>
          </a:bodyPr>
          <a:lstStyle/>
          <a:p>
            <a:r>
              <a:rPr lang="en-GB" sz="4000" dirty="0"/>
              <a:t>What effects do these examples of imagery have on us as readers? The first one has been done for you. </a:t>
            </a:r>
          </a:p>
        </p:txBody>
      </p:sp>
      <p:sp>
        <p:nvSpPr>
          <p:cNvPr id="3" name="Content Placeholder 2"/>
          <p:cNvSpPr>
            <a:spLocks noGrp="1"/>
          </p:cNvSpPr>
          <p:nvPr>
            <p:ph idx="1"/>
          </p:nvPr>
        </p:nvSpPr>
        <p:spPr>
          <a:xfrm>
            <a:off x="488731" y="2033751"/>
            <a:ext cx="11193517" cy="4524703"/>
          </a:xfrm>
        </p:spPr>
        <p:style>
          <a:lnRef idx="2">
            <a:schemeClr val="accent3"/>
          </a:lnRef>
          <a:fillRef idx="1">
            <a:schemeClr val="lt1"/>
          </a:fillRef>
          <a:effectRef idx="0">
            <a:schemeClr val="accent3"/>
          </a:effectRef>
          <a:fontRef idx="minor">
            <a:schemeClr val="dk1"/>
          </a:fontRef>
        </p:style>
        <p:txBody>
          <a:bodyPr>
            <a:normAutofit fontScale="92500" lnSpcReduction="20000"/>
          </a:bodyPr>
          <a:lstStyle/>
          <a:p>
            <a:pPr marL="0" indent="0">
              <a:buNone/>
            </a:pPr>
            <a:r>
              <a:rPr lang="en-GB" sz="2400" b="1" u="sng" dirty="0">
                <a:solidFill>
                  <a:srgbClr val="FF0000"/>
                </a:solidFill>
              </a:rPr>
              <a:t>‘small emerald island’ </a:t>
            </a:r>
          </a:p>
          <a:p>
            <a:pPr marL="0" indent="0">
              <a:buNone/>
            </a:pPr>
            <a:r>
              <a:rPr lang="en-GB" dirty="0"/>
              <a:t>The metaphor of ‘small emerald island’ makes the reader feel positively about the poet’s dream island. The word ‘emerald’ gives us the impression that the island is precious as well as looking beautiful. Also, the fact that the poet describes the island as ‘small’ makes us think that it is private and secluded and something particularly personal to the poet. It also contrast with the ‘roar’ of a large city like London.</a:t>
            </a:r>
          </a:p>
          <a:p>
            <a:pPr marL="0" indent="0">
              <a:buNone/>
            </a:pPr>
            <a:r>
              <a:rPr lang="en-GB" sz="2400" b="1" u="sng" dirty="0">
                <a:solidFill>
                  <a:srgbClr val="FF0000"/>
                </a:solidFill>
              </a:rPr>
              <a:t>‘grey metallic soar’ </a:t>
            </a:r>
          </a:p>
          <a:p>
            <a:r>
              <a:rPr lang="en-GB" sz="2400" dirty="0">
                <a:solidFill>
                  <a:schemeClr val="tx1"/>
                </a:solidFill>
              </a:rPr>
              <a:t>What is this referring to? Is it positive or negative? What are the connotations of ‘grey?</a:t>
            </a:r>
          </a:p>
          <a:p>
            <a:pPr marL="0" indent="0">
              <a:buNone/>
            </a:pPr>
            <a:r>
              <a:rPr lang="en-GB" sz="2400" b="1" u="sng" dirty="0">
                <a:solidFill>
                  <a:srgbClr val="FF0000"/>
                </a:solidFill>
              </a:rPr>
              <a:t>‘crumpled pillow waves’ </a:t>
            </a:r>
          </a:p>
          <a:p>
            <a:r>
              <a:rPr lang="en-GB" sz="2400" dirty="0">
                <a:solidFill>
                  <a:schemeClr val="tx1"/>
                </a:solidFill>
              </a:rPr>
              <a:t>‘waves’ could have a variety of meanings. Consider how a hand wave from the pillow might be mocking or how the creases might reflect waves or how the pillow is associated with sleep and he dreams of the waves.</a:t>
            </a:r>
          </a:p>
          <a:p>
            <a:pPr marL="0" indent="0">
              <a:buNone/>
            </a:pPr>
            <a:r>
              <a:rPr lang="en-GB" sz="2400" b="1" u="sng" dirty="0">
                <a:solidFill>
                  <a:srgbClr val="FF0000"/>
                </a:solidFill>
              </a:rPr>
              <a:t>‘island man heaves himself’</a:t>
            </a:r>
          </a:p>
          <a:p>
            <a:r>
              <a:rPr lang="en-GB" sz="2400" dirty="0">
                <a:solidFill>
                  <a:schemeClr val="tx1"/>
                </a:solidFill>
              </a:rPr>
              <a:t>Focus on the word ‘heaves’.  What does this imply about his feelings or actions?</a:t>
            </a:r>
          </a:p>
        </p:txBody>
      </p:sp>
    </p:spTree>
    <p:extLst>
      <p:ext uri="{BB962C8B-B14F-4D97-AF65-F5344CB8AC3E}">
        <p14:creationId xmlns:p14="http://schemas.microsoft.com/office/powerpoint/2010/main" val="383092825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1"/>
          </a:lnRef>
          <a:fillRef idx="2">
            <a:schemeClr val="accent1"/>
          </a:fillRef>
          <a:effectRef idx="1">
            <a:schemeClr val="accent1"/>
          </a:effectRef>
          <a:fontRef idx="minor">
            <a:schemeClr val="dk1"/>
          </a:fontRef>
        </p:style>
        <p:txBody>
          <a:bodyPr>
            <a:normAutofit fontScale="90000"/>
          </a:bodyPr>
          <a:lstStyle/>
          <a:p>
            <a:r>
              <a:rPr lang="en-GB" dirty="0"/>
              <a:t>What impression does the poet give us of the places in the poem? </a:t>
            </a:r>
          </a:p>
        </p:txBody>
      </p:sp>
      <p:sp>
        <p:nvSpPr>
          <p:cNvPr id="3" name="Content Placeholder 2"/>
          <p:cNvSpPr>
            <a:spLocks noGrp="1"/>
          </p:cNvSpPr>
          <p:nvPr>
            <p:ph idx="1"/>
          </p:nvPr>
        </p:nvSpPr>
        <p:spPr>
          <a:xfrm>
            <a:off x="1066800" y="3080580"/>
            <a:ext cx="10058400" cy="2511837"/>
          </a:xfrm>
        </p:spPr>
        <p:style>
          <a:lnRef idx="2">
            <a:schemeClr val="accent5"/>
          </a:lnRef>
          <a:fillRef idx="1">
            <a:schemeClr val="lt1"/>
          </a:fillRef>
          <a:effectRef idx="0">
            <a:schemeClr val="accent5"/>
          </a:effectRef>
          <a:fontRef idx="minor">
            <a:schemeClr val="dk1"/>
          </a:fontRef>
        </p:style>
        <p:txBody>
          <a:bodyPr>
            <a:noAutofit/>
          </a:bodyPr>
          <a:lstStyle/>
          <a:p>
            <a:r>
              <a:rPr lang="en-GB" sz="2400" dirty="0"/>
              <a:t>It is very clear throughout the poem that two contrasting places are being described. Thinking about the imagery we have already discussed, answer the above question using PEE.</a:t>
            </a:r>
          </a:p>
          <a:p>
            <a:r>
              <a:rPr lang="en-GB" sz="2400" dirty="0"/>
              <a:t>This will just help you to practise your PEE (Point, evidence, example) paragraphs. (See the corresponding worksheet if you need a reminder of PEE Structure.)</a:t>
            </a:r>
          </a:p>
        </p:txBody>
      </p:sp>
    </p:spTree>
    <p:extLst>
      <p:ext uri="{BB962C8B-B14F-4D97-AF65-F5344CB8AC3E}">
        <p14:creationId xmlns:p14="http://schemas.microsoft.com/office/powerpoint/2010/main" val="27221295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919B38-121D-4640-903B-A22730C5E326}"/>
              </a:ext>
            </a:extLst>
          </p:cNvPr>
          <p:cNvSpPr>
            <a:spLocks noGrp="1"/>
          </p:cNvSpPr>
          <p:nvPr>
            <p:ph type="title"/>
          </p:nvPr>
        </p:nvSpPr>
        <p:spPr/>
        <p:txBody>
          <a:bodyPr/>
          <a:lstStyle/>
          <a:p>
            <a:r>
              <a:rPr lang="en-US" dirty="0"/>
              <a:t>Complete the Summary Passage</a:t>
            </a:r>
            <a:endParaRPr lang="en-GB" dirty="0"/>
          </a:p>
        </p:txBody>
      </p:sp>
      <p:sp>
        <p:nvSpPr>
          <p:cNvPr id="3" name="Content Placeholder 2">
            <a:extLst>
              <a:ext uri="{FF2B5EF4-FFF2-40B4-BE49-F238E27FC236}">
                <a16:creationId xmlns:a16="http://schemas.microsoft.com/office/drawing/2014/main" id="{E0D3D0A5-A6D3-4DDB-AEDA-8CFBED060CCD}"/>
              </a:ext>
            </a:extLst>
          </p:cNvPr>
          <p:cNvSpPr>
            <a:spLocks noGrp="1"/>
          </p:cNvSpPr>
          <p:nvPr>
            <p:ph idx="1"/>
          </p:nvPr>
        </p:nvSpPr>
        <p:spPr/>
        <p:txBody>
          <a:bodyPr>
            <a:noAutofit/>
          </a:bodyPr>
          <a:lstStyle/>
          <a:p>
            <a:r>
              <a:rPr lang="en-US" sz="2800" dirty="0"/>
              <a:t>Go to the word document entitled ‘Island Man Summary’ and fill in the blanks using the words in the box.</a:t>
            </a:r>
          </a:p>
          <a:p>
            <a:endParaRPr lang="en-US" sz="2800" dirty="0"/>
          </a:p>
          <a:p>
            <a:r>
              <a:rPr lang="en-US" sz="2800" dirty="0"/>
              <a:t>Read it carefully and tick off each word as you use it.</a:t>
            </a:r>
          </a:p>
          <a:p>
            <a:endParaRPr lang="en-US" sz="2800" dirty="0"/>
          </a:p>
          <a:p>
            <a:r>
              <a:rPr lang="en-US" sz="2800" dirty="0"/>
              <a:t>The answers follow so </a:t>
            </a:r>
            <a:r>
              <a:rPr lang="en-US" sz="2800"/>
              <a:t>you can check </a:t>
            </a:r>
            <a:r>
              <a:rPr lang="en-US" sz="2800" dirty="0"/>
              <a:t>if you got it right.</a:t>
            </a:r>
            <a:endParaRPr lang="en-GB" sz="2800" dirty="0"/>
          </a:p>
        </p:txBody>
      </p:sp>
    </p:spTree>
    <p:extLst>
      <p:ext uri="{BB962C8B-B14F-4D97-AF65-F5344CB8AC3E}">
        <p14:creationId xmlns:p14="http://schemas.microsoft.com/office/powerpoint/2010/main" val="81977438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Let’s get thinking: </a:t>
            </a:r>
          </a:p>
        </p:txBody>
      </p:sp>
      <p:sp>
        <p:nvSpPr>
          <p:cNvPr id="3" name="Content Placeholder 2"/>
          <p:cNvSpPr>
            <a:spLocks noGrp="1"/>
          </p:cNvSpPr>
          <p:nvPr>
            <p:ph idx="1"/>
          </p:nvPr>
        </p:nvSpPr>
        <p:spPr/>
        <p:txBody>
          <a:bodyPr>
            <a:normAutofit lnSpcReduction="10000"/>
          </a:bodyPr>
          <a:lstStyle/>
          <a:p>
            <a:pPr marL="0" indent="0">
              <a:buNone/>
            </a:pPr>
            <a:r>
              <a:rPr lang="en-US" sz="2800" dirty="0"/>
              <a:t>Complete the activities on the sheet entitled ‘Starter 1’. </a:t>
            </a:r>
            <a:r>
              <a:rPr lang="en-US" sz="2800" b="1" dirty="0"/>
              <a:t>WHY?</a:t>
            </a:r>
            <a:r>
              <a:rPr lang="en-US" sz="2800" dirty="0"/>
              <a:t> This will help you consider some of the feelings within the poem we are going to study.</a:t>
            </a:r>
          </a:p>
          <a:p>
            <a:pPr marL="0" indent="0">
              <a:buNone/>
            </a:pPr>
            <a:endParaRPr lang="en-US" sz="2800" dirty="0"/>
          </a:p>
          <a:p>
            <a:pPr marL="0" indent="0">
              <a:buNone/>
            </a:pPr>
            <a:r>
              <a:rPr lang="en-US" sz="2800" dirty="0"/>
              <a:t>Now look at the images in the folder entitled ‘Images for Island Man’.  Group the images and note down the different feelings each group elicits (draws out) in you. </a:t>
            </a:r>
            <a:r>
              <a:rPr lang="en-US" sz="2800" b="1" dirty="0"/>
              <a:t>WHY?</a:t>
            </a:r>
            <a:r>
              <a:rPr lang="en-US" sz="2800" dirty="0"/>
              <a:t> This will help you to appreciate the contrasting images in the poem.</a:t>
            </a:r>
            <a:endParaRPr lang="en-GB" sz="2800" dirty="0"/>
          </a:p>
        </p:txBody>
      </p:sp>
    </p:spTree>
    <p:extLst>
      <p:ext uri="{BB962C8B-B14F-4D97-AF65-F5344CB8AC3E}">
        <p14:creationId xmlns:p14="http://schemas.microsoft.com/office/powerpoint/2010/main" val="76702011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63423" y="252249"/>
            <a:ext cx="9400480" cy="69186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a:xfrm>
            <a:off x="2203471" y="1340768"/>
            <a:ext cx="8460432" cy="1143000"/>
          </a:xfrm>
        </p:spPr>
        <p:txBody>
          <a:bodyPr>
            <a:noAutofit/>
          </a:bodyPr>
          <a:lstStyle/>
          <a:p>
            <a:r>
              <a:rPr lang="en-GB" sz="2800" dirty="0">
                <a:solidFill>
                  <a:srgbClr val="002060"/>
                </a:solidFill>
                <a:latin typeface="Courier New" pitchFamily="49" charset="0"/>
                <a:cs typeface="Courier New" pitchFamily="49" charset="0"/>
              </a:rPr>
              <a:t>Consider:</a:t>
            </a:r>
            <a:br>
              <a:rPr lang="en-GB" sz="2800" dirty="0">
                <a:solidFill>
                  <a:srgbClr val="002060"/>
                </a:solidFill>
                <a:latin typeface="Courier New" pitchFamily="49" charset="0"/>
                <a:cs typeface="Courier New" pitchFamily="49" charset="0"/>
              </a:rPr>
            </a:br>
            <a:br>
              <a:rPr lang="en-GB" sz="2800" dirty="0">
                <a:solidFill>
                  <a:srgbClr val="002060"/>
                </a:solidFill>
                <a:latin typeface="Courier New" pitchFamily="49" charset="0"/>
                <a:cs typeface="Courier New" pitchFamily="49" charset="0"/>
              </a:rPr>
            </a:br>
            <a:r>
              <a:rPr lang="en-GB" sz="2800" dirty="0">
                <a:solidFill>
                  <a:srgbClr val="002060"/>
                </a:solidFill>
                <a:latin typeface="Courier New" pitchFamily="49" charset="0"/>
                <a:cs typeface="Courier New" pitchFamily="49" charset="0"/>
              </a:rPr>
              <a:t>-What do we mean by the term ‘imagery’?</a:t>
            </a:r>
            <a:br>
              <a:rPr lang="en-GB" sz="2800" dirty="0">
                <a:solidFill>
                  <a:srgbClr val="002060"/>
                </a:solidFill>
                <a:latin typeface="Courier New" pitchFamily="49" charset="0"/>
                <a:cs typeface="Courier New" pitchFamily="49" charset="0"/>
              </a:rPr>
            </a:br>
            <a:br>
              <a:rPr lang="en-GB" sz="2800" dirty="0">
                <a:solidFill>
                  <a:srgbClr val="002060"/>
                </a:solidFill>
                <a:latin typeface="Courier New" pitchFamily="49" charset="0"/>
                <a:cs typeface="Courier New" pitchFamily="49" charset="0"/>
              </a:rPr>
            </a:br>
            <a:r>
              <a:rPr lang="en-GB" sz="2800" dirty="0">
                <a:solidFill>
                  <a:srgbClr val="002060"/>
                </a:solidFill>
                <a:latin typeface="Courier New" pitchFamily="49" charset="0"/>
                <a:cs typeface="Courier New" pitchFamily="49" charset="0"/>
              </a:rPr>
              <a:t> -How is it created within poetry?</a:t>
            </a:r>
          </a:p>
        </p:txBody>
      </p:sp>
    </p:spTree>
    <p:extLst>
      <p:ext uri="{BB962C8B-B14F-4D97-AF65-F5344CB8AC3E}">
        <p14:creationId xmlns:p14="http://schemas.microsoft.com/office/powerpoint/2010/main" val="201372792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BD0CD9-E8B6-4A42-BBA3-C34768EB236F}"/>
              </a:ext>
            </a:extLst>
          </p:cNvPr>
          <p:cNvSpPr>
            <a:spLocks noGrp="1"/>
          </p:cNvSpPr>
          <p:nvPr>
            <p:ph type="title"/>
          </p:nvPr>
        </p:nvSpPr>
        <p:spPr/>
        <p:txBody>
          <a:bodyPr>
            <a:normAutofit fontScale="90000"/>
          </a:bodyPr>
          <a:lstStyle/>
          <a:p>
            <a:r>
              <a:rPr lang="en-US" dirty="0"/>
              <a:t>Imagery is visually descriptive language.</a:t>
            </a:r>
            <a:endParaRPr lang="en-GB" dirty="0"/>
          </a:p>
        </p:txBody>
      </p:sp>
      <p:sp>
        <p:nvSpPr>
          <p:cNvPr id="3" name="Content Placeholder 2">
            <a:extLst>
              <a:ext uri="{FF2B5EF4-FFF2-40B4-BE49-F238E27FC236}">
                <a16:creationId xmlns:a16="http://schemas.microsoft.com/office/drawing/2014/main" id="{213BD343-115B-4F47-A38D-092A1C36EEA8}"/>
              </a:ext>
            </a:extLst>
          </p:cNvPr>
          <p:cNvSpPr>
            <a:spLocks noGrp="1"/>
          </p:cNvSpPr>
          <p:nvPr>
            <p:ph idx="1"/>
          </p:nvPr>
        </p:nvSpPr>
        <p:spPr/>
        <p:txBody>
          <a:bodyPr>
            <a:normAutofit fontScale="92500" lnSpcReduction="20000"/>
          </a:bodyPr>
          <a:lstStyle/>
          <a:p>
            <a:pPr marL="0" indent="0">
              <a:buNone/>
            </a:pPr>
            <a:r>
              <a:rPr lang="en-US" dirty="0"/>
              <a:t>A poet uses various techniques to create images, just as you would in your descriptive writing.</a:t>
            </a:r>
          </a:p>
          <a:p>
            <a:pPr marL="0" indent="0">
              <a:buNone/>
            </a:pPr>
            <a:r>
              <a:rPr lang="en-US" dirty="0"/>
              <a:t>The key devices are:</a:t>
            </a:r>
          </a:p>
          <a:p>
            <a:r>
              <a:rPr lang="en-US" dirty="0"/>
              <a:t>Metaphor</a:t>
            </a:r>
          </a:p>
          <a:p>
            <a:r>
              <a:rPr lang="en-US" dirty="0"/>
              <a:t>Simile</a:t>
            </a:r>
          </a:p>
          <a:p>
            <a:r>
              <a:rPr lang="en-US" dirty="0"/>
              <a:t>Personification</a:t>
            </a:r>
          </a:p>
          <a:p>
            <a:r>
              <a:rPr lang="en-US" dirty="0"/>
              <a:t>Adverbs</a:t>
            </a:r>
          </a:p>
          <a:p>
            <a:r>
              <a:rPr lang="en-US" dirty="0"/>
              <a:t>Adjectives</a:t>
            </a:r>
          </a:p>
          <a:p>
            <a:r>
              <a:rPr lang="en-US" dirty="0"/>
              <a:t>Sound devices – onomatopoeia, repetition, sibilance, alliteration, assonance</a:t>
            </a:r>
          </a:p>
          <a:p>
            <a:r>
              <a:rPr lang="en-US" dirty="0"/>
              <a:t>Appeals to the senses (so the reader can imagine being there.)</a:t>
            </a:r>
          </a:p>
          <a:p>
            <a:pPr marL="0" indent="0" algn="ctr">
              <a:buNone/>
            </a:pPr>
            <a:r>
              <a:rPr lang="en-US" sz="3600" b="1" dirty="0"/>
              <a:t>If you have forgotten any of these, take time to refresh your memory!</a:t>
            </a:r>
          </a:p>
          <a:p>
            <a:endParaRPr lang="en-GB" dirty="0"/>
          </a:p>
        </p:txBody>
      </p:sp>
    </p:spTree>
    <p:extLst>
      <p:ext uri="{BB962C8B-B14F-4D97-AF65-F5344CB8AC3E}">
        <p14:creationId xmlns:p14="http://schemas.microsoft.com/office/powerpoint/2010/main" val="254516489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460449"/>
            <a:ext cx="8229600" cy="1354162"/>
          </a:xfrm>
        </p:spPr>
        <p:txBody>
          <a:bodyPr>
            <a:normAutofit fontScale="90000"/>
          </a:bodyPr>
          <a:lstStyle/>
          <a:p>
            <a:r>
              <a:rPr lang="en-GB" dirty="0">
                <a:latin typeface="Segoe UI Light" pitchFamily="34" charset="0"/>
                <a:cs typeface="Courier New" pitchFamily="49" charset="0"/>
              </a:rPr>
              <a:t>‘Island Man’</a:t>
            </a:r>
            <a:br>
              <a:rPr lang="en-GB" dirty="0">
                <a:latin typeface="Segoe UI Light" pitchFamily="34" charset="0"/>
                <a:cs typeface="Courier New" pitchFamily="49" charset="0"/>
              </a:rPr>
            </a:br>
            <a:r>
              <a:rPr lang="en-GB" dirty="0">
                <a:latin typeface="Segoe UI Light" pitchFamily="34" charset="0"/>
                <a:cs typeface="Courier New" pitchFamily="49" charset="0"/>
              </a:rPr>
              <a:t>by Grace Nichols</a:t>
            </a:r>
          </a:p>
        </p:txBody>
      </p:sp>
      <p:sp>
        <p:nvSpPr>
          <p:cNvPr id="3" name="Content Placeholder 2"/>
          <p:cNvSpPr>
            <a:spLocks noGrp="1"/>
          </p:cNvSpPr>
          <p:nvPr>
            <p:ph idx="1"/>
          </p:nvPr>
        </p:nvSpPr>
        <p:spPr/>
        <p:txBody>
          <a:bodyPr>
            <a:normAutofit/>
          </a:bodyPr>
          <a:lstStyle/>
          <a:p>
            <a:pPr marL="0" indent="0">
              <a:buNone/>
            </a:pPr>
            <a:endParaRPr lang="en-GB" dirty="0">
              <a:latin typeface="Segoe UI Light" pitchFamily="34" charset="0"/>
            </a:endParaRPr>
          </a:p>
          <a:p>
            <a:pPr marL="0" indent="0">
              <a:buNone/>
            </a:pPr>
            <a:endParaRPr lang="en-GB" dirty="0">
              <a:latin typeface="Segoe UI Light" pitchFamily="34" charset="0"/>
            </a:endParaRPr>
          </a:p>
          <a:p>
            <a:pPr marL="0" indent="0">
              <a:buNone/>
            </a:pPr>
            <a:endParaRPr lang="en-GB" dirty="0">
              <a:latin typeface="Segoe UI Light" pitchFamily="34" charset="0"/>
            </a:endParaRPr>
          </a:p>
          <a:p>
            <a:pPr marL="0" indent="0">
              <a:buNone/>
            </a:pPr>
            <a:endParaRPr lang="en-GB" dirty="0">
              <a:latin typeface="Segoe UI Light" pitchFamily="34" charset="0"/>
            </a:endParaRPr>
          </a:p>
          <a:p>
            <a:pPr marL="0" indent="0">
              <a:buNone/>
            </a:pPr>
            <a:endParaRPr lang="en-GB" dirty="0">
              <a:latin typeface="Segoe UI Light" pitchFamily="34" charset="0"/>
            </a:endParaRPr>
          </a:p>
          <a:p>
            <a:pPr marL="0" indent="0">
              <a:buNone/>
            </a:pPr>
            <a:endParaRPr lang="en-GB" dirty="0">
              <a:latin typeface="Segoe UI Light" pitchFamily="34" charset="0"/>
            </a:endParaRPr>
          </a:p>
          <a:p>
            <a:pPr marL="0" indent="0">
              <a:buNone/>
            </a:pPr>
            <a:endParaRPr lang="en-GB" dirty="0">
              <a:latin typeface="Segoe UI Light" pitchFamily="34" charset="0"/>
            </a:endParaRPr>
          </a:p>
          <a:p>
            <a:pPr marL="0" indent="0" algn="ctr">
              <a:buNone/>
            </a:pPr>
            <a:r>
              <a:rPr lang="en-GB" dirty="0">
                <a:latin typeface="Segoe UI Light" pitchFamily="34" charset="0"/>
                <a:hlinkClick r:id="rId2"/>
              </a:rPr>
              <a:t>http://www.youtube.com/watch?v=SP67zfgYZfs</a:t>
            </a:r>
            <a:r>
              <a:rPr lang="en-GB" dirty="0">
                <a:latin typeface="Segoe UI Light" pitchFamily="34" charset="0"/>
              </a:rPr>
              <a:t> </a:t>
            </a:r>
          </a:p>
          <a:p>
            <a:pPr marL="0" indent="0" algn="ctr">
              <a:buNone/>
            </a:pPr>
            <a:r>
              <a:rPr lang="en-GB" dirty="0">
                <a:latin typeface="Segoe UI Light" pitchFamily="34" charset="0"/>
              </a:rPr>
              <a:t>Click on the link to hear her husband, John </a:t>
            </a:r>
            <a:r>
              <a:rPr lang="en-GB" dirty="0" err="1">
                <a:latin typeface="Segoe UI Light" pitchFamily="34" charset="0"/>
              </a:rPr>
              <a:t>Agard</a:t>
            </a:r>
            <a:r>
              <a:rPr lang="en-GB" dirty="0">
                <a:latin typeface="Segoe UI Light" pitchFamily="34" charset="0"/>
              </a:rPr>
              <a:t> (another fabulous poet) read the poem.</a:t>
            </a:r>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66800" y="2103120"/>
            <a:ext cx="2359149" cy="31455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6473138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19536" y="1196753"/>
            <a:ext cx="8237454" cy="5485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a:xfrm>
            <a:off x="2054606" y="1853329"/>
            <a:ext cx="8229600" cy="1143000"/>
          </a:xfrm>
        </p:spPr>
        <p:txBody>
          <a:bodyPr>
            <a:normAutofit fontScale="90000"/>
          </a:bodyPr>
          <a:lstStyle/>
          <a:p>
            <a:r>
              <a:rPr lang="en-GB" dirty="0">
                <a:latin typeface="Segoe UI Light" pitchFamily="34" charset="0"/>
              </a:rPr>
              <a:t>Summarise, in less than three sentences, what you think the poem is about. </a:t>
            </a:r>
            <a:r>
              <a:rPr lang="en-GB" sz="2000" dirty="0">
                <a:latin typeface="Segoe UI Light" pitchFamily="34" charset="0"/>
              </a:rPr>
              <a:t>(Think about your starter activities.)</a:t>
            </a:r>
          </a:p>
        </p:txBody>
      </p:sp>
    </p:spTree>
    <p:extLst>
      <p:ext uri="{BB962C8B-B14F-4D97-AF65-F5344CB8AC3E}">
        <p14:creationId xmlns:p14="http://schemas.microsoft.com/office/powerpoint/2010/main" val="274908229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EB75F8-15BB-4538-AFBD-8FD76E7A164D}"/>
              </a:ext>
            </a:extLst>
          </p:cNvPr>
          <p:cNvSpPr>
            <a:spLocks noGrp="1"/>
          </p:cNvSpPr>
          <p:nvPr>
            <p:ph type="title"/>
          </p:nvPr>
        </p:nvSpPr>
        <p:spPr/>
        <p:txBody>
          <a:bodyPr/>
          <a:lstStyle/>
          <a:p>
            <a:r>
              <a:rPr lang="en-US" dirty="0"/>
              <a:t>It is a poem about …</a:t>
            </a:r>
            <a:endParaRPr lang="en-GB" dirty="0"/>
          </a:p>
        </p:txBody>
      </p:sp>
      <p:sp>
        <p:nvSpPr>
          <p:cNvPr id="3" name="Content Placeholder 2">
            <a:extLst>
              <a:ext uri="{FF2B5EF4-FFF2-40B4-BE49-F238E27FC236}">
                <a16:creationId xmlns:a16="http://schemas.microsoft.com/office/drawing/2014/main" id="{08F7C51C-152F-4AD7-8163-EC8596378A01}"/>
              </a:ext>
            </a:extLst>
          </p:cNvPr>
          <p:cNvSpPr>
            <a:spLocks noGrp="1"/>
          </p:cNvSpPr>
          <p:nvPr>
            <p:ph idx="1"/>
          </p:nvPr>
        </p:nvSpPr>
        <p:spPr/>
        <p:txBody>
          <a:bodyPr>
            <a:normAutofit/>
          </a:bodyPr>
          <a:lstStyle/>
          <a:p>
            <a:r>
              <a:rPr lang="en-US" sz="3600" dirty="0"/>
              <a:t>… a man who left his island and now lives in London.  He dreams about his island at night but wakes up in London. It explores the theme of our cultural identity and links to our homeland.</a:t>
            </a:r>
            <a:endParaRPr lang="en-GB" sz="3600" dirty="0"/>
          </a:p>
        </p:txBody>
      </p:sp>
    </p:spTree>
    <p:extLst>
      <p:ext uri="{BB962C8B-B14F-4D97-AF65-F5344CB8AC3E}">
        <p14:creationId xmlns:p14="http://schemas.microsoft.com/office/powerpoint/2010/main" val="409524114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93380" y="973670"/>
            <a:ext cx="10058400" cy="1371600"/>
          </a:xfrm>
        </p:spPr>
        <p:txBody>
          <a:bodyPr>
            <a:noAutofit/>
          </a:bodyPr>
          <a:lstStyle/>
          <a:p>
            <a:r>
              <a:rPr lang="en-GB" sz="2800" dirty="0"/>
              <a:t>Grace Nichols appeals to our senses of sight and sound. The images and sounds which she describes help us to see the differences between the two places. </a:t>
            </a:r>
            <a:br>
              <a:rPr lang="en-GB" sz="2800" dirty="0"/>
            </a:br>
            <a:r>
              <a:rPr lang="en-GB" sz="2800" dirty="0"/>
              <a:t>Complete the table below.  </a:t>
            </a:r>
            <a:br>
              <a:rPr lang="en-GB" sz="2800" dirty="0"/>
            </a:br>
            <a:r>
              <a:rPr lang="en-GB" sz="2800" dirty="0"/>
              <a:t> </a:t>
            </a:r>
            <a:br>
              <a:rPr lang="en-GB" sz="2800" dirty="0"/>
            </a:br>
            <a:r>
              <a:rPr lang="en-GB" sz="2800" dirty="0"/>
              <a:t> </a:t>
            </a:r>
          </a:p>
        </p:txBody>
      </p:sp>
      <p:pic>
        <p:nvPicPr>
          <p:cNvPr id="4" name="Picture 3"/>
          <p:cNvPicPr>
            <a:picLocks noChangeAspect="1"/>
          </p:cNvPicPr>
          <p:nvPr/>
        </p:nvPicPr>
        <p:blipFill>
          <a:blip r:embed="rId2"/>
          <a:stretch>
            <a:fillRect/>
          </a:stretch>
        </p:blipFill>
        <p:spPr>
          <a:xfrm>
            <a:off x="1820588" y="2345270"/>
            <a:ext cx="8486753" cy="3975374"/>
          </a:xfrm>
          <a:prstGeom prst="rect">
            <a:avLst/>
          </a:prstGeom>
        </p:spPr>
      </p:pic>
    </p:spTree>
    <p:extLst>
      <p:ext uri="{BB962C8B-B14F-4D97-AF65-F5344CB8AC3E}">
        <p14:creationId xmlns:p14="http://schemas.microsoft.com/office/powerpoint/2010/main" val="297692622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3DC151-5CA3-49E7-A07D-BBF8CE21C6CC}"/>
              </a:ext>
            </a:extLst>
          </p:cNvPr>
          <p:cNvSpPr>
            <a:spLocks noGrp="1"/>
          </p:cNvSpPr>
          <p:nvPr>
            <p:ph type="title"/>
          </p:nvPr>
        </p:nvSpPr>
        <p:spPr/>
        <p:txBody>
          <a:bodyPr/>
          <a:lstStyle/>
          <a:p>
            <a:r>
              <a:rPr lang="en-US" dirty="0"/>
              <a:t>Comparison</a:t>
            </a:r>
            <a:endParaRPr lang="en-GB" dirty="0"/>
          </a:p>
        </p:txBody>
      </p:sp>
      <p:sp>
        <p:nvSpPr>
          <p:cNvPr id="3" name="Content Placeholder 2">
            <a:extLst>
              <a:ext uri="{FF2B5EF4-FFF2-40B4-BE49-F238E27FC236}">
                <a16:creationId xmlns:a16="http://schemas.microsoft.com/office/drawing/2014/main" id="{F93A554A-5662-4272-B8DE-57106363CB30}"/>
              </a:ext>
            </a:extLst>
          </p:cNvPr>
          <p:cNvSpPr>
            <a:spLocks noGrp="1"/>
          </p:cNvSpPr>
          <p:nvPr>
            <p:ph idx="1"/>
          </p:nvPr>
        </p:nvSpPr>
        <p:spPr/>
        <p:txBody>
          <a:bodyPr>
            <a:normAutofit/>
          </a:bodyPr>
          <a:lstStyle/>
          <a:p>
            <a:r>
              <a:rPr lang="en-US" sz="3200" dirty="0"/>
              <a:t>Note down how you think he feels about his island, and how he feels about London. </a:t>
            </a:r>
            <a:r>
              <a:rPr lang="en-US" sz="2000" dirty="0"/>
              <a:t>(Is it similar to your response to the two sets of images at the start?)</a:t>
            </a:r>
          </a:p>
          <a:p>
            <a:endParaRPr lang="en-US" sz="3200" dirty="0"/>
          </a:p>
          <a:p>
            <a:r>
              <a:rPr lang="en-US" sz="3200" dirty="0"/>
              <a:t>What key image or quote for each place makes you think this?</a:t>
            </a:r>
            <a:endParaRPr lang="en-GB" sz="3200" dirty="0"/>
          </a:p>
        </p:txBody>
      </p:sp>
    </p:spTree>
    <p:extLst>
      <p:ext uri="{BB962C8B-B14F-4D97-AF65-F5344CB8AC3E}">
        <p14:creationId xmlns:p14="http://schemas.microsoft.com/office/powerpoint/2010/main" val="3571048759"/>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avon">
  <a:themeElements>
    <a:clrScheme name="Savon">
      <a:dk1>
        <a:sysClr val="windowText" lastClr="000000"/>
      </a:dk1>
      <a:lt1>
        <a:sysClr val="window" lastClr="FFFFFF"/>
      </a:lt1>
      <a:dk2>
        <a:srgbClr val="1485A4"/>
      </a:dk2>
      <a:lt2>
        <a:srgbClr val="E3DED1"/>
      </a:lt2>
      <a:accent1>
        <a:srgbClr val="1CADE4"/>
      </a:accent1>
      <a:accent2>
        <a:srgbClr val="2683C6"/>
      </a:accent2>
      <a:accent3>
        <a:srgbClr val="27CED7"/>
      </a:accent3>
      <a:accent4>
        <a:srgbClr val="42BA97"/>
      </a:accent4>
      <a:accent5>
        <a:srgbClr val="3E8853"/>
      </a:accent5>
      <a:accent6>
        <a:srgbClr val="62A39F"/>
      </a:accent6>
      <a:hlink>
        <a:srgbClr val="F49100"/>
      </a:hlink>
      <a:folHlink>
        <a:srgbClr val="739D9B"/>
      </a:folHlink>
    </a:clrScheme>
    <a:fontScheme name="Savon">
      <a:maj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Savon">
      <a:fillStyleLst>
        <a:solidFill>
          <a:schemeClr val="phClr"/>
        </a:solidFill>
        <a:gradFill rotWithShape="1">
          <a:gsLst>
            <a:gs pos="0">
              <a:schemeClr val="phClr">
                <a:tint val="60000"/>
                <a:satMod val="105000"/>
                <a:lumMod val="105000"/>
              </a:schemeClr>
            </a:gs>
            <a:gs pos="100000">
              <a:schemeClr val="phClr">
                <a:tint val="65000"/>
                <a:satMod val="100000"/>
                <a:lumMod val="100000"/>
              </a:schemeClr>
            </a:gs>
            <a:gs pos="100000">
              <a:schemeClr val="phClr">
                <a:tint val="70000"/>
                <a:satMod val="100000"/>
                <a:lumMod val="100000"/>
              </a:schemeClr>
            </a:gs>
          </a:gsLst>
          <a:lin ang="5400000" scaled="0"/>
        </a:gradFill>
        <a:gradFill rotWithShape="1">
          <a:gsLst>
            <a:gs pos="0">
              <a:schemeClr val="phClr">
                <a:satMod val="100000"/>
                <a:lumMod val="100000"/>
              </a:schemeClr>
            </a:gs>
            <a:gs pos="50000">
              <a:schemeClr val="phClr">
                <a:shade val="99000"/>
                <a:satMod val="105000"/>
                <a:lumMod val="100000"/>
              </a:schemeClr>
            </a:gs>
            <a:gs pos="100000">
              <a:schemeClr val="phClr">
                <a:shade val="98000"/>
                <a:satMod val="105000"/>
                <a:lumMod val="100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38100" dist="12700" dir="5400000" algn="ctr" rotWithShape="0">
              <a:srgbClr val="000000">
                <a:alpha val="63000"/>
              </a:srgbClr>
            </a:outerShdw>
          </a:effectLst>
        </a:effectStyle>
        <a:effectStyle>
          <a:effectLst>
            <a:outerShdw blurRad="57150" dist="19050" dir="5400000" algn="ctr" rotWithShape="0">
              <a:srgbClr val="000000">
                <a:alpha val="63000"/>
              </a:srgbClr>
            </a:outerShdw>
          </a:effectLst>
          <a:scene3d>
            <a:camera prst="orthographicFront">
              <a:rot lat="0" lon="0" rev="0"/>
            </a:camera>
            <a:lightRig rig="flat" dir="tl">
              <a:rot lat="0" lon="0" rev="4200000"/>
            </a:lightRig>
          </a:scene3d>
          <a:sp3d prstMaterial="flat">
            <a:bevelT w="50800" h="63500" prst="riblet"/>
          </a:sp3d>
        </a:effectStyle>
      </a:effectStyleLst>
      <a:bgFillStyleLst>
        <a:solidFill>
          <a:schemeClr val="phClr"/>
        </a:solidFill>
        <a:gradFill rotWithShape="1">
          <a:gsLst>
            <a:gs pos="0">
              <a:schemeClr val="phClr">
                <a:tint val="90000"/>
                <a:shade val="92000"/>
                <a:satMod val="160000"/>
              </a:schemeClr>
            </a:gs>
            <a:gs pos="77000">
              <a:schemeClr val="phClr">
                <a:tint val="100000"/>
                <a:shade val="73000"/>
                <a:satMod val="155000"/>
              </a:schemeClr>
            </a:gs>
            <a:gs pos="100000">
              <a:schemeClr val="phClr">
                <a:tint val="100000"/>
                <a:shade val="67000"/>
                <a:satMod val="145000"/>
              </a:schemeClr>
            </a:gs>
          </a:gsLst>
          <a:lin ang="5400000" scaled="0"/>
        </a:gradFill>
        <a:blipFill rotWithShape="1">
          <a:blip xmlns:r="http://schemas.openxmlformats.org/officeDocument/2006/relationships" r:embed="rId1">
            <a:duotone>
              <a:schemeClr val="phClr">
                <a:tint val="95000"/>
              </a:schemeClr>
              <a:schemeClr val="phClr">
                <a:shade val="92000"/>
                <a:satMod val="115000"/>
              </a:schemeClr>
            </a:duotone>
          </a:blip>
          <a:tile tx="0" ty="0" sx="60000" sy="60000" flip="none" algn="tl"/>
        </a:blipFill>
      </a:bgFillStyleLst>
    </a:fmtScheme>
  </a:themeElements>
  <a:objectDefaults/>
  <a:extraClrSchemeLst/>
  <a:extLst>
    <a:ext uri="{05A4C25C-085E-4340-85A3-A5531E510DB2}">
      <thm15:themeFamily xmlns:thm15="http://schemas.microsoft.com/office/thememl/2012/main" name="Savon" id="{1306E473-ED32-493B-A2D0-240A757EDD34}" vid="{C20BADFE-D095-436F-9677-9264042809F0}"/>
    </a:ext>
  </a:extLst>
</a:theme>
</file>

<file path=docProps/app.xml><?xml version="1.0" encoding="utf-8"?>
<Properties xmlns="http://schemas.openxmlformats.org/officeDocument/2006/extended-properties" xmlns:vt="http://schemas.openxmlformats.org/officeDocument/2006/docPropsVTypes">
  <Template>TM03457510[[fn=Savon]]</Template>
  <TotalTime>65</TotalTime>
  <Words>1031</Words>
  <Application>Microsoft Office PowerPoint</Application>
  <PresentationFormat>Widescreen</PresentationFormat>
  <Paragraphs>71</Paragraphs>
  <Slides>14</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14</vt:i4>
      </vt:variant>
    </vt:vector>
  </HeadingPairs>
  <TitlesOfParts>
    <vt:vector size="19" baseType="lpstr">
      <vt:lpstr>Century Gothic</vt:lpstr>
      <vt:lpstr>Courier New</vt:lpstr>
      <vt:lpstr>Garamond</vt:lpstr>
      <vt:lpstr>Segoe UI Light</vt:lpstr>
      <vt:lpstr>Savon</vt:lpstr>
      <vt:lpstr>Island man </vt:lpstr>
      <vt:lpstr>Let’s get thinking: </vt:lpstr>
      <vt:lpstr>Consider:  -What do we mean by the term ‘imagery’?   -How is it created within poetry?</vt:lpstr>
      <vt:lpstr>Imagery is visually descriptive language.</vt:lpstr>
      <vt:lpstr>‘Island Man’ by Grace Nichols</vt:lpstr>
      <vt:lpstr>Summarise, in less than three sentences, what you think the poem is about. (Think about your starter activities.)</vt:lpstr>
      <vt:lpstr>It is a poem about …</vt:lpstr>
      <vt:lpstr>Grace Nichols appeals to our senses of sight and sound. The images and sounds which she describes help us to see the differences between the two places.  Complete the table below.      </vt:lpstr>
      <vt:lpstr>Comparison</vt:lpstr>
      <vt:lpstr>Exploring Structure</vt:lpstr>
      <vt:lpstr>Explaining structure</vt:lpstr>
      <vt:lpstr>What effects do these examples of imagery have on us as readers? The first one has been done for you. </vt:lpstr>
      <vt:lpstr>What impression does the poet give us of the places in the poem? </vt:lpstr>
      <vt:lpstr>Complete the Summary Passage</vt:lpstr>
    </vt:vector>
  </TitlesOfParts>
  <Company>The Malling School</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Island man</dc:title>
  <dc:creator>Sarah Withers</dc:creator>
  <cp:lastModifiedBy>Miss Riggs</cp:lastModifiedBy>
  <cp:revision>10</cp:revision>
  <dcterms:created xsi:type="dcterms:W3CDTF">2018-06-08T08:48:12Z</dcterms:created>
  <dcterms:modified xsi:type="dcterms:W3CDTF">2020-04-08T15:33:02Z</dcterms:modified>
</cp:coreProperties>
</file>